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66" r:id="rId5"/>
    <p:sldId id="263" r:id="rId6"/>
    <p:sldId id="264" r:id="rId7"/>
    <p:sldId id="265" r:id="rId8"/>
    <p:sldId id="269" r:id="rId9"/>
    <p:sldId id="267" r:id="rId10"/>
    <p:sldId id="268" r:id="rId11"/>
    <p:sldId id="259" r:id="rId12"/>
    <p:sldId id="260" r:id="rId13"/>
    <p:sldId id="261" r:id="rId14"/>
    <p:sldId id="262" r:id="rId15"/>
    <p:sldId id="270" r:id="rId16"/>
    <p:sldId id="271" r:id="rId17"/>
    <p:sldId id="272" r:id="rId18"/>
    <p:sldId id="277" r:id="rId19"/>
    <p:sldId id="275" r:id="rId20"/>
    <p:sldId id="274" r:id="rId2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1" d="100"/>
          <a:sy n="41" d="100"/>
        </p:scale>
        <p:origin x="-1362"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8" name="Picture 7" descr="sphere1.png"/>
          <p:cNvPicPr>
            <a:picLocks noChangeAspect="1"/>
          </p:cNvPicPr>
          <p:nvPr/>
        </p:nvPicPr>
        <p:blipFill>
          <a:blip r:embed="rId2" cstate="print"/>
          <a:stretch>
            <a:fillRect/>
          </a:stretch>
        </p:blipFill>
        <p:spPr>
          <a:xfrm>
            <a:off x="6850374" y="0"/>
            <a:ext cx="2293626" cy="6858000"/>
          </a:xfrm>
          <a:prstGeom prst="rect">
            <a:avLst/>
          </a:prstGeom>
        </p:spPr>
      </p:pic>
      <p:sp>
        <p:nvSpPr>
          <p:cNvPr id="3" name="Subtitle 2"/>
          <p:cNvSpPr>
            <a:spLocks noGrp="1"/>
          </p:cNvSpPr>
          <p:nvPr>
            <p:ph type="subTitle" idx="1"/>
          </p:nvPr>
        </p:nvSpPr>
        <p:spPr>
          <a:xfrm>
            <a:off x="2438400" y="3581400"/>
            <a:ext cx="3962400" cy="2133600"/>
          </a:xfrm>
        </p:spPr>
        <p:txBody>
          <a:bodyPr anchor="t">
            <a:normAutofit/>
          </a:bodyPr>
          <a:lstStyle>
            <a:lvl1pPr marL="0" indent="0" algn="r">
              <a:buNone/>
              <a:defRPr sz="1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6" name="Title 15"/>
          <p:cNvSpPr>
            <a:spLocks noGrp="1"/>
          </p:cNvSpPr>
          <p:nvPr>
            <p:ph type="title"/>
          </p:nvPr>
        </p:nvSpPr>
        <p:spPr>
          <a:xfrm>
            <a:off x="2438400" y="1447800"/>
            <a:ext cx="3962400" cy="2133600"/>
          </a:xfrm>
        </p:spPr>
        <p:txBody>
          <a:bodyPr anchor="b"/>
          <a:lstStyle/>
          <a:p>
            <a:r>
              <a:rPr lang="es-ES" smtClean="0"/>
              <a:t>Haga clic para modificar el estilo de título del patrón</a:t>
            </a:r>
            <a:endParaRPr lang="en-US" dirty="0"/>
          </a:p>
        </p:txBody>
      </p:sp>
      <p:sp>
        <p:nvSpPr>
          <p:cNvPr id="13" name="Date Placeholder 12"/>
          <p:cNvSpPr>
            <a:spLocks noGrp="1"/>
          </p:cNvSpPr>
          <p:nvPr>
            <p:ph type="dt" sz="half" idx="10"/>
          </p:nvPr>
        </p:nvSpPr>
        <p:spPr>
          <a:xfrm>
            <a:off x="3582988" y="6426201"/>
            <a:ext cx="2819399" cy="126999"/>
          </a:xfrm>
        </p:spPr>
        <p:txBody>
          <a:bodyPr/>
          <a:lstStyle/>
          <a:p>
            <a:fld id="{6870A9AC-B9DB-402F-826D-A3FDDACC5F61}" type="datetimeFigureOut">
              <a:rPr lang="es-ES" smtClean="0"/>
              <a:t>05/06/2013</a:t>
            </a:fld>
            <a:endParaRPr lang="es-ES"/>
          </a:p>
        </p:txBody>
      </p:sp>
      <p:sp>
        <p:nvSpPr>
          <p:cNvPr id="14" name="Slide Number Placeholder 13"/>
          <p:cNvSpPr>
            <a:spLocks noGrp="1"/>
          </p:cNvSpPr>
          <p:nvPr>
            <p:ph type="sldNum" sz="quarter" idx="11"/>
          </p:nvPr>
        </p:nvSpPr>
        <p:spPr>
          <a:xfrm>
            <a:off x="6414976" y="6400800"/>
            <a:ext cx="457200" cy="152400"/>
          </a:xfrm>
        </p:spPr>
        <p:txBody>
          <a:bodyPr/>
          <a:lstStyle>
            <a:lvl1pPr algn="r">
              <a:defRPr/>
            </a:lvl1pPr>
          </a:lstStyle>
          <a:p>
            <a:fld id="{5F00D768-EA43-4079-9B71-EB78BD272615}" type="slidenum">
              <a:rPr lang="es-ES" smtClean="0"/>
              <a:t>‹Nº›</a:t>
            </a:fld>
            <a:endParaRPr lang="es-ES"/>
          </a:p>
        </p:txBody>
      </p:sp>
      <p:sp>
        <p:nvSpPr>
          <p:cNvPr id="15" name="Footer Placeholder 14"/>
          <p:cNvSpPr>
            <a:spLocks noGrp="1"/>
          </p:cNvSpPr>
          <p:nvPr>
            <p:ph type="ftr" sz="quarter" idx="12"/>
          </p:nvPr>
        </p:nvSpPr>
        <p:spPr>
          <a:xfrm>
            <a:off x="3581400" y="6296248"/>
            <a:ext cx="2820987" cy="152400"/>
          </a:xfrm>
        </p:spPr>
        <p:txBody>
          <a:bodyPr/>
          <a:lstStyle/>
          <a:p>
            <a:endParaRPr lang="es-E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Date Placeholder 12"/>
          <p:cNvSpPr>
            <a:spLocks noGrp="1"/>
          </p:cNvSpPr>
          <p:nvPr>
            <p:ph type="dt" sz="half" idx="10"/>
          </p:nvPr>
        </p:nvSpPr>
        <p:spPr/>
        <p:txBody>
          <a:bodyPr/>
          <a:lstStyle/>
          <a:p>
            <a:fld id="{6870A9AC-B9DB-402F-826D-A3FDDACC5F61}" type="datetimeFigureOut">
              <a:rPr lang="es-ES" smtClean="0"/>
              <a:t>05/06/2013</a:t>
            </a:fld>
            <a:endParaRPr lang="es-ES"/>
          </a:p>
        </p:txBody>
      </p:sp>
      <p:sp>
        <p:nvSpPr>
          <p:cNvPr id="14" name="Slide Number Placeholder 13"/>
          <p:cNvSpPr>
            <a:spLocks noGrp="1"/>
          </p:cNvSpPr>
          <p:nvPr>
            <p:ph type="sldNum" sz="quarter" idx="11"/>
          </p:nvPr>
        </p:nvSpPr>
        <p:spPr/>
        <p:txBody>
          <a:bodyPr/>
          <a:lstStyle/>
          <a:p>
            <a:fld id="{5F00D768-EA43-4079-9B71-EB78BD272615}" type="slidenum">
              <a:rPr lang="es-ES" smtClean="0"/>
              <a:t>‹Nº›</a:t>
            </a:fld>
            <a:endParaRPr lang="es-ES"/>
          </a:p>
        </p:txBody>
      </p:sp>
      <p:sp>
        <p:nvSpPr>
          <p:cNvPr id="15" name="Footer Placeholder 14"/>
          <p:cNvSpPr>
            <a:spLocks noGrp="1"/>
          </p:cNvSpPr>
          <p:nvPr>
            <p:ph type="ftr" sz="quarter" idx="12"/>
          </p:nvPr>
        </p:nvSpPr>
        <p:spPr/>
        <p:txBody>
          <a:bodyPr/>
          <a:lstStyle/>
          <a:p>
            <a:endParaRPr lang="es-E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Date Placeholder 12"/>
          <p:cNvSpPr>
            <a:spLocks noGrp="1"/>
          </p:cNvSpPr>
          <p:nvPr>
            <p:ph type="dt" sz="half" idx="10"/>
          </p:nvPr>
        </p:nvSpPr>
        <p:spPr/>
        <p:txBody>
          <a:bodyPr/>
          <a:lstStyle/>
          <a:p>
            <a:fld id="{6870A9AC-B9DB-402F-826D-A3FDDACC5F61}" type="datetimeFigureOut">
              <a:rPr lang="es-ES" smtClean="0"/>
              <a:t>05/06/2013</a:t>
            </a:fld>
            <a:endParaRPr lang="es-ES"/>
          </a:p>
        </p:txBody>
      </p:sp>
      <p:sp>
        <p:nvSpPr>
          <p:cNvPr id="14" name="Slide Number Placeholder 13"/>
          <p:cNvSpPr>
            <a:spLocks noGrp="1"/>
          </p:cNvSpPr>
          <p:nvPr>
            <p:ph type="sldNum" sz="quarter" idx="11"/>
          </p:nvPr>
        </p:nvSpPr>
        <p:spPr/>
        <p:txBody>
          <a:bodyPr/>
          <a:lstStyle/>
          <a:p>
            <a:fld id="{5F00D768-EA43-4079-9B71-EB78BD272615}" type="slidenum">
              <a:rPr lang="es-ES" smtClean="0"/>
              <a:t>‹Nº›</a:t>
            </a:fld>
            <a:endParaRPr lang="es-ES"/>
          </a:p>
        </p:txBody>
      </p:sp>
      <p:sp>
        <p:nvSpPr>
          <p:cNvPr id="15" name="Footer Placeholder 14"/>
          <p:cNvSpPr>
            <a:spLocks noGrp="1"/>
          </p:cNvSpPr>
          <p:nvPr>
            <p:ph type="ftr" sz="quarter" idx="12"/>
          </p:nvPr>
        </p:nvSpPr>
        <p:spPr/>
        <p:txBody>
          <a:bodyPr/>
          <a:lstStyle/>
          <a:p>
            <a:endParaRPr lang="es-E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3657600" cy="5714999"/>
          </a:xfrm>
        </p:spPr>
        <p:txBody>
          <a:bodyPr/>
          <a:lstStyle>
            <a:lvl5pPr>
              <a:defRPr/>
            </a:lvl5pPr>
            <a:lvl6pPr>
              <a:defRPr/>
            </a:lvl6pPr>
            <a:lvl7pPr>
              <a:defRPr/>
            </a:lvl7pPr>
            <a:lvl8pPr>
              <a:defRPr/>
            </a:lvl8pPr>
            <a:lvl9pP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6" name="Title 15"/>
          <p:cNvSpPr>
            <a:spLocks noGrp="1"/>
          </p:cNvSpPr>
          <p:nvPr>
            <p:ph type="title"/>
          </p:nvPr>
        </p:nvSpPr>
        <p:spPr/>
        <p:txBody>
          <a:bodyPr/>
          <a:lstStyle/>
          <a:p>
            <a:r>
              <a:rPr lang="es-ES" smtClean="0"/>
              <a:t>Haga clic para modificar el estilo de título del patrón</a:t>
            </a:r>
            <a:endParaRPr lang="en-US"/>
          </a:p>
        </p:txBody>
      </p:sp>
      <p:sp>
        <p:nvSpPr>
          <p:cNvPr id="10" name="Date Placeholder 9"/>
          <p:cNvSpPr>
            <a:spLocks noGrp="1"/>
          </p:cNvSpPr>
          <p:nvPr>
            <p:ph type="dt" sz="half" idx="10"/>
          </p:nvPr>
        </p:nvSpPr>
        <p:spPr/>
        <p:txBody>
          <a:bodyPr/>
          <a:lstStyle/>
          <a:p>
            <a:fld id="{6870A9AC-B9DB-402F-826D-A3FDDACC5F61}" type="datetimeFigureOut">
              <a:rPr lang="es-ES" smtClean="0"/>
              <a:t>05/06/2013</a:t>
            </a:fld>
            <a:endParaRPr lang="es-ES"/>
          </a:p>
        </p:txBody>
      </p:sp>
      <p:sp>
        <p:nvSpPr>
          <p:cNvPr id="11" name="Slide Number Placeholder 10"/>
          <p:cNvSpPr>
            <a:spLocks noGrp="1"/>
          </p:cNvSpPr>
          <p:nvPr>
            <p:ph type="sldNum" sz="quarter" idx="11"/>
          </p:nvPr>
        </p:nvSpPr>
        <p:spPr/>
        <p:txBody>
          <a:bodyPr/>
          <a:lstStyle/>
          <a:p>
            <a:fld id="{5F00D768-EA43-4079-9B71-EB78BD272615}" type="slidenum">
              <a:rPr lang="es-ES" smtClean="0"/>
              <a:t>‹Nº›</a:t>
            </a:fld>
            <a:endParaRPr lang="es-ES"/>
          </a:p>
        </p:txBody>
      </p:sp>
      <p:sp>
        <p:nvSpPr>
          <p:cNvPr id="12" name="Footer Placeholder 11"/>
          <p:cNvSpPr>
            <a:spLocks noGrp="1"/>
          </p:cNvSpPr>
          <p:nvPr>
            <p:ph type="ftr" sz="quarter" idx="12"/>
          </p:nvPr>
        </p:nvSpPr>
        <p:spPr/>
        <p:txBody>
          <a:bodyPr/>
          <a:lstStyle/>
          <a:p>
            <a:endParaRPr lang="es-E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pic>
        <p:nvPicPr>
          <p:cNvPr id="7" name="Picture 6" descr="sphere1.png"/>
          <p:cNvPicPr>
            <a:picLocks noChangeAspect="1"/>
          </p:cNvPicPr>
          <p:nvPr/>
        </p:nvPicPr>
        <p:blipFill>
          <a:blip r:embed="rId2" cstate="print"/>
          <a:stretch>
            <a:fillRect/>
          </a:stretch>
        </p:blipFill>
        <p:spPr>
          <a:xfrm>
            <a:off x="6858000" y="0"/>
            <a:ext cx="2293626" cy="6858000"/>
          </a:xfrm>
          <a:prstGeom prst="rect">
            <a:avLst/>
          </a:prstGeom>
        </p:spPr>
      </p:pic>
      <p:sp>
        <p:nvSpPr>
          <p:cNvPr id="12" name="Date Placeholder 11"/>
          <p:cNvSpPr>
            <a:spLocks noGrp="1"/>
          </p:cNvSpPr>
          <p:nvPr>
            <p:ph type="dt" sz="half" idx="10"/>
          </p:nvPr>
        </p:nvSpPr>
        <p:spPr>
          <a:xfrm>
            <a:off x="839788" y="6426201"/>
            <a:ext cx="2819399" cy="126999"/>
          </a:xfrm>
        </p:spPr>
        <p:txBody>
          <a:bodyPr/>
          <a:lstStyle/>
          <a:p>
            <a:fld id="{6870A9AC-B9DB-402F-826D-A3FDDACC5F61}" type="datetimeFigureOut">
              <a:rPr lang="es-ES" smtClean="0"/>
              <a:t>05/06/2013</a:t>
            </a:fld>
            <a:endParaRPr lang="es-ES"/>
          </a:p>
        </p:txBody>
      </p:sp>
      <p:sp>
        <p:nvSpPr>
          <p:cNvPr id="13" name="Slide Number Placeholder 12"/>
          <p:cNvSpPr>
            <a:spLocks noGrp="1"/>
          </p:cNvSpPr>
          <p:nvPr>
            <p:ph type="sldNum" sz="quarter" idx="11"/>
          </p:nvPr>
        </p:nvSpPr>
        <p:spPr>
          <a:xfrm>
            <a:off x="4116388" y="6400800"/>
            <a:ext cx="533400" cy="152400"/>
          </a:xfrm>
        </p:spPr>
        <p:txBody>
          <a:bodyPr/>
          <a:lstStyle/>
          <a:p>
            <a:fld id="{5F00D768-EA43-4079-9B71-EB78BD272615}" type="slidenum">
              <a:rPr lang="es-ES" smtClean="0"/>
              <a:t>‹Nº›</a:t>
            </a:fld>
            <a:endParaRPr lang="es-ES"/>
          </a:p>
        </p:txBody>
      </p:sp>
      <p:sp>
        <p:nvSpPr>
          <p:cNvPr id="14" name="Footer Placeholder 13"/>
          <p:cNvSpPr>
            <a:spLocks noGrp="1"/>
          </p:cNvSpPr>
          <p:nvPr>
            <p:ph type="ftr" sz="quarter" idx="12"/>
          </p:nvPr>
        </p:nvSpPr>
        <p:spPr>
          <a:xfrm>
            <a:off x="838200" y="6296248"/>
            <a:ext cx="2820987" cy="152400"/>
          </a:xfrm>
        </p:spPr>
        <p:txBody>
          <a:bodyPr/>
          <a:lstStyle/>
          <a:p>
            <a:endParaRPr lang="es-ES"/>
          </a:p>
        </p:txBody>
      </p:sp>
      <p:sp>
        <p:nvSpPr>
          <p:cNvPr id="15" name="Title 14"/>
          <p:cNvSpPr>
            <a:spLocks noGrp="1"/>
          </p:cNvSpPr>
          <p:nvPr>
            <p:ph type="title"/>
          </p:nvPr>
        </p:nvSpPr>
        <p:spPr>
          <a:xfrm>
            <a:off x="457200" y="1828800"/>
            <a:ext cx="3200400" cy="1752600"/>
          </a:xfrm>
        </p:spPr>
        <p:txBody>
          <a:bodyPr anchor="b"/>
          <a:lstStyle/>
          <a:p>
            <a:r>
              <a:rPr lang="es-ES" smtClean="0"/>
              <a:t>Haga clic para modificar el estilo de título del patrón</a:t>
            </a:r>
            <a:endParaRPr lang="en-US"/>
          </a:p>
        </p:txBody>
      </p:sp>
      <p:sp>
        <p:nvSpPr>
          <p:cNvPr id="3" name="Text Placeholder 2"/>
          <p:cNvSpPr>
            <a:spLocks noGrp="1"/>
          </p:cNvSpPr>
          <p:nvPr>
            <p:ph type="body" sz="quarter" idx="13"/>
          </p:nvPr>
        </p:nvSpPr>
        <p:spPr>
          <a:xfrm>
            <a:off x="457200" y="3578224"/>
            <a:ext cx="3200645" cy="1459767"/>
          </a:xfrm>
        </p:spPr>
        <p:txBody>
          <a:bodyPr anchor="t">
            <a:normAutofit/>
          </a:bodyPr>
          <a:lstStyle>
            <a:lvl1pPr marL="0" indent="0" algn="r" defTabSz="914400" rtl="0" eaLnBrk="1" latinLnBrk="0" hangingPunct="1">
              <a:spcBef>
                <a:spcPct val="20000"/>
              </a:spcBef>
              <a:buClr>
                <a:schemeClr val="tx1">
                  <a:lumMod val="50000"/>
                  <a:lumOff val="50000"/>
                </a:schemeClr>
              </a:buClr>
              <a:buFont typeface="Wingdings" pitchFamily="2" charset="2"/>
              <a:buNone/>
              <a:defRPr lang="en-US" sz="1400" kern="1200" dirty="0" smtClean="0">
                <a:solidFill>
                  <a:schemeClr val="tx2"/>
                </a:solidFill>
                <a:latin typeface="+mn-lt"/>
                <a:ea typeface="+mn-ea"/>
                <a:cs typeface="+mn-cs"/>
              </a:defRPr>
            </a:lvl1pPr>
          </a:lstStyle>
          <a:p>
            <a:pPr lvl="0"/>
            <a:r>
              <a:rPr lang="es-ES" smtClean="0"/>
              <a:t>Haga clic para modificar el estilo de texto del patrón</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34290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57200" y="4572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Title 1"/>
          <p:cNvSpPr>
            <a:spLocks noGrp="1"/>
          </p:cNvSpPr>
          <p:nvPr>
            <p:ph type="title"/>
          </p:nvPr>
        </p:nvSpPr>
        <p:spPr>
          <a:xfrm>
            <a:off x="4876800" y="457200"/>
            <a:ext cx="2819400" cy="5714999"/>
          </a:xfrm>
        </p:spPr>
        <p:txBody>
          <a:bodyPr/>
          <a:lstStyle/>
          <a:p>
            <a:r>
              <a:rPr lang="es-ES" smtClean="0"/>
              <a:t>Haga clic para modificar el estilo de título del patrón</a:t>
            </a:r>
            <a:endParaRPr lang="en-US"/>
          </a:p>
        </p:txBody>
      </p:sp>
      <p:sp>
        <p:nvSpPr>
          <p:cNvPr id="9" name="Date Placeholder 8"/>
          <p:cNvSpPr>
            <a:spLocks noGrp="1"/>
          </p:cNvSpPr>
          <p:nvPr>
            <p:ph type="dt" sz="half" idx="10"/>
          </p:nvPr>
        </p:nvSpPr>
        <p:spPr/>
        <p:txBody>
          <a:bodyPr/>
          <a:lstStyle/>
          <a:p>
            <a:fld id="{6870A9AC-B9DB-402F-826D-A3FDDACC5F61}" type="datetimeFigureOut">
              <a:rPr lang="es-ES" smtClean="0"/>
              <a:t>05/06/2013</a:t>
            </a:fld>
            <a:endParaRPr lang="es-ES"/>
          </a:p>
        </p:txBody>
      </p:sp>
      <p:sp>
        <p:nvSpPr>
          <p:cNvPr id="13" name="Slide Number Placeholder 12"/>
          <p:cNvSpPr>
            <a:spLocks noGrp="1"/>
          </p:cNvSpPr>
          <p:nvPr>
            <p:ph type="sldNum" sz="quarter" idx="11"/>
          </p:nvPr>
        </p:nvSpPr>
        <p:spPr/>
        <p:txBody>
          <a:bodyPr/>
          <a:lstStyle/>
          <a:p>
            <a:fld id="{5F00D768-EA43-4079-9B71-EB78BD272615}" type="slidenum">
              <a:rPr lang="es-ES" smtClean="0"/>
              <a:t>‹Nº›</a:t>
            </a:fld>
            <a:endParaRPr lang="es-ES"/>
          </a:p>
        </p:txBody>
      </p:sp>
      <p:sp>
        <p:nvSpPr>
          <p:cNvPr id="14" name="Footer Placeholder 13"/>
          <p:cNvSpPr>
            <a:spLocks noGrp="1"/>
          </p:cNvSpPr>
          <p:nvPr>
            <p:ph type="ftr" sz="quarter" idx="12"/>
          </p:nvPr>
        </p:nvSpPr>
        <p:spPr/>
        <p:txBody>
          <a:bodyPr/>
          <a:lstStyle/>
          <a:p>
            <a:endParaRPr lang="es-E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75238"/>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675288"/>
            <a:ext cx="3581400" cy="2525112"/>
          </a:xfrm>
        </p:spPr>
        <p:txBody>
          <a:bodyPr anchor="t">
            <a:normAutofit/>
          </a:bodyPr>
          <a:lstStyle>
            <a:lvl1pPr marL="228600" indent="-182880">
              <a:defRPr sz="1400"/>
            </a:lvl1pPr>
            <a:lvl2pPr>
              <a:defRPr sz="1400"/>
            </a:lvl2pPr>
            <a:lvl3pPr>
              <a:defRPr sz="1400"/>
            </a:lvl3pPr>
            <a:lvl4pPr>
              <a:defRPr sz="1400" baseline="0"/>
            </a:lvl4pPr>
            <a:lvl5pPr>
              <a:buFont typeface="Wingdings" pitchFamily="2" charset="2"/>
              <a:buChar char="§"/>
              <a:defRPr sz="1400"/>
            </a:lvl5pPr>
            <a:lvl6pPr>
              <a:buFont typeface="Wingdings" pitchFamily="2" charset="2"/>
              <a:buChar cha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5" name="Text Placeholder 4"/>
          <p:cNvSpPr>
            <a:spLocks noGrp="1"/>
          </p:cNvSpPr>
          <p:nvPr>
            <p:ph type="body" sz="quarter" idx="3"/>
          </p:nvPr>
        </p:nvSpPr>
        <p:spPr>
          <a:xfrm>
            <a:off x="457199" y="3429000"/>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57199" y="3840162"/>
            <a:ext cx="3581400" cy="2515198"/>
          </a:xfrm>
        </p:spPr>
        <p:txBody>
          <a:bodyPr anchor="t">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1" name="Title 1"/>
          <p:cNvSpPr>
            <a:spLocks noGrp="1"/>
          </p:cNvSpPr>
          <p:nvPr>
            <p:ph type="title"/>
          </p:nvPr>
        </p:nvSpPr>
        <p:spPr>
          <a:xfrm>
            <a:off x="4876800" y="457200"/>
            <a:ext cx="2819400" cy="5714999"/>
          </a:xfrm>
        </p:spPr>
        <p:txBody>
          <a:bodyPr/>
          <a:lstStyle/>
          <a:p>
            <a:r>
              <a:rPr lang="es-ES" smtClean="0"/>
              <a:t>Haga clic para modificar el estilo de título del patrón</a:t>
            </a:r>
            <a:endParaRPr lang="en-US"/>
          </a:p>
        </p:txBody>
      </p:sp>
      <p:sp>
        <p:nvSpPr>
          <p:cNvPr id="12" name="Date Placeholder 11"/>
          <p:cNvSpPr>
            <a:spLocks noGrp="1"/>
          </p:cNvSpPr>
          <p:nvPr>
            <p:ph type="dt" sz="half" idx="10"/>
          </p:nvPr>
        </p:nvSpPr>
        <p:spPr/>
        <p:txBody>
          <a:bodyPr/>
          <a:lstStyle/>
          <a:p>
            <a:fld id="{6870A9AC-B9DB-402F-826D-A3FDDACC5F61}" type="datetimeFigureOut">
              <a:rPr lang="es-ES" smtClean="0"/>
              <a:t>05/06/2013</a:t>
            </a:fld>
            <a:endParaRPr lang="es-ES"/>
          </a:p>
        </p:txBody>
      </p:sp>
      <p:sp>
        <p:nvSpPr>
          <p:cNvPr id="14" name="Slide Number Placeholder 13"/>
          <p:cNvSpPr>
            <a:spLocks noGrp="1"/>
          </p:cNvSpPr>
          <p:nvPr>
            <p:ph type="sldNum" sz="quarter" idx="11"/>
          </p:nvPr>
        </p:nvSpPr>
        <p:spPr/>
        <p:txBody>
          <a:bodyPr/>
          <a:lstStyle/>
          <a:p>
            <a:fld id="{5F00D768-EA43-4079-9B71-EB78BD272615}" type="slidenum">
              <a:rPr lang="es-ES" smtClean="0"/>
              <a:t>‹Nº›</a:t>
            </a:fld>
            <a:endParaRPr lang="es-ES"/>
          </a:p>
        </p:txBody>
      </p:sp>
      <p:sp>
        <p:nvSpPr>
          <p:cNvPr id="16" name="Footer Placeholder 15"/>
          <p:cNvSpPr>
            <a:spLocks noGrp="1"/>
          </p:cNvSpPr>
          <p:nvPr>
            <p:ph type="ftr" sz="quarter" idx="12"/>
          </p:nvPr>
        </p:nvSpPr>
        <p:spPr/>
        <p:txBody>
          <a:bodyPr/>
          <a:lstStyle/>
          <a:p>
            <a:endParaRPr lang="es-E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3733800" y="457200"/>
            <a:ext cx="3962400" cy="5715000"/>
          </a:xfrm>
        </p:spPr>
        <p:txBody>
          <a:bodyPr/>
          <a:lstStyle/>
          <a:p>
            <a:r>
              <a:rPr lang="es-ES" smtClean="0"/>
              <a:t>Haga clic para modificar el estilo de título del patrón</a:t>
            </a:r>
            <a:endParaRPr lang="en-US" dirty="0"/>
          </a:p>
        </p:txBody>
      </p:sp>
      <p:sp>
        <p:nvSpPr>
          <p:cNvPr id="9" name="Date Placeholder 8"/>
          <p:cNvSpPr>
            <a:spLocks noGrp="1"/>
          </p:cNvSpPr>
          <p:nvPr>
            <p:ph type="dt" sz="half" idx="10"/>
          </p:nvPr>
        </p:nvSpPr>
        <p:spPr/>
        <p:txBody>
          <a:bodyPr/>
          <a:lstStyle/>
          <a:p>
            <a:fld id="{6870A9AC-B9DB-402F-826D-A3FDDACC5F61}" type="datetimeFigureOut">
              <a:rPr lang="es-ES" smtClean="0"/>
              <a:t>05/06/2013</a:t>
            </a:fld>
            <a:endParaRPr lang="es-ES"/>
          </a:p>
        </p:txBody>
      </p:sp>
      <p:sp>
        <p:nvSpPr>
          <p:cNvPr id="10" name="Slide Number Placeholder 9"/>
          <p:cNvSpPr>
            <a:spLocks noGrp="1"/>
          </p:cNvSpPr>
          <p:nvPr>
            <p:ph type="sldNum" sz="quarter" idx="11"/>
          </p:nvPr>
        </p:nvSpPr>
        <p:spPr/>
        <p:txBody>
          <a:bodyPr/>
          <a:lstStyle/>
          <a:p>
            <a:fld id="{5F00D768-EA43-4079-9B71-EB78BD272615}" type="slidenum">
              <a:rPr lang="es-ES" smtClean="0"/>
              <a:t>‹Nº›</a:t>
            </a:fld>
            <a:endParaRPr lang="es-ES"/>
          </a:p>
        </p:txBody>
      </p:sp>
      <p:sp>
        <p:nvSpPr>
          <p:cNvPr id="11" name="Footer Placeholder 10"/>
          <p:cNvSpPr>
            <a:spLocks noGrp="1"/>
          </p:cNvSpPr>
          <p:nvPr>
            <p:ph type="ftr" sz="quarter" idx="12"/>
          </p:nvPr>
        </p:nvSpPr>
        <p:spPr/>
        <p:txBody>
          <a:bodyPr/>
          <a:lstStyle/>
          <a:p>
            <a:endParaRPr lang="es-E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6870A9AC-B9DB-402F-826D-A3FDDACC5F61}" type="datetimeFigureOut">
              <a:rPr lang="es-ES" smtClean="0"/>
              <a:t>05/06/2013</a:t>
            </a:fld>
            <a:endParaRPr lang="es-ES"/>
          </a:p>
        </p:txBody>
      </p:sp>
      <p:sp>
        <p:nvSpPr>
          <p:cNvPr id="9" name="Slide Number Placeholder 8"/>
          <p:cNvSpPr>
            <a:spLocks noGrp="1"/>
          </p:cNvSpPr>
          <p:nvPr>
            <p:ph type="sldNum" sz="quarter" idx="11"/>
          </p:nvPr>
        </p:nvSpPr>
        <p:spPr/>
        <p:txBody>
          <a:bodyPr/>
          <a:lstStyle/>
          <a:p>
            <a:fld id="{5F00D768-EA43-4079-9B71-EB78BD272615}" type="slidenum">
              <a:rPr lang="es-ES" smtClean="0"/>
              <a:t>‹Nº›</a:t>
            </a:fld>
            <a:endParaRPr lang="es-ES"/>
          </a:p>
        </p:txBody>
      </p:sp>
      <p:sp>
        <p:nvSpPr>
          <p:cNvPr id="10" name="Footer Placeholder 9"/>
          <p:cNvSpPr>
            <a:spLocks noGrp="1"/>
          </p:cNvSpPr>
          <p:nvPr>
            <p:ph type="ftr" sz="quarter" idx="12"/>
          </p:nvPr>
        </p:nvSpPr>
        <p:spPr/>
        <p:txBody>
          <a:bodyPr/>
          <a:lstStyle/>
          <a:p>
            <a:endParaRPr lang="es-E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181600" y="1676400"/>
            <a:ext cx="2514600" cy="1874837"/>
          </a:xfrm>
        </p:spPr>
        <p:txBody>
          <a:bodyPr anchor="b">
            <a:normAutofit/>
          </a:bodyPr>
          <a:lstStyle>
            <a:lvl1pPr algn="r">
              <a:defRPr sz="2000" b="0">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04800" y="1676400"/>
            <a:ext cx="4700016" cy="3505200"/>
          </a:xfrm>
        </p:spPr>
        <p:txBody>
          <a:bodyPr>
            <a:normAutofit/>
          </a:bodyPr>
          <a:lstStyle>
            <a:lvl1pPr marL="228600" indent="-182880">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4"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5" name="Date Placeholder 14"/>
          <p:cNvSpPr>
            <a:spLocks noGrp="1"/>
          </p:cNvSpPr>
          <p:nvPr>
            <p:ph type="dt" sz="half" idx="10"/>
          </p:nvPr>
        </p:nvSpPr>
        <p:spPr/>
        <p:txBody>
          <a:bodyPr/>
          <a:lstStyle/>
          <a:p>
            <a:fld id="{6870A9AC-B9DB-402F-826D-A3FDDACC5F61}" type="datetimeFigureOut">
              <a:rPr lang="es-ES" smtClean="0"/>
              <a:t>05/06/2013</a:t>
            </a:fld>
            <a:endParaRPr lang="es-ES"/>
          </a:p>
        </p:txBody>
      </p:sp>
      <p:sp>
        <p:nvSpPr>
          <p:cNvPr id="16" name="Slide Number Placeholder 15"/>
          <p:cNvSpPr>
            <a:spLocks noGrp="1"/>
          </p:cNvSpPr>
          <p:nvPr>
            <p:ph type="sldNum" sz="quarter" idx="11"/>
          </p:nvPr>
        </p:nvSpPr>
        <p:spPr/>
        <p:txBody>
          <a:bodyPr/>
          <a:lstStyle/>
          <a:p>
            <a:fld id="{5F00D768-EA43-4079-9B71-EB78BD272615}" type="slidenum">
              <a:rPr lang="es-ES" smtClean="0"/>
              <a:t>‹Nº›</a:t>
            </a:fld>
            <a:endParaRPr lang="es-ES"/>
          </a:p>
        </p:txBody>
      </p:sp>
      <p:sp>
        <p:nvSpPr>
          <p:cNvPr id="17" name="Footer Placeholder 16"/>
          <p:cNvSpPr>
            <a:spLocks noGrp="1"/>
          </p:cNvSpPr>
          <p:nvPr>
            <p:ph type="ftr" sz="quarter" idx="12"/>
          </p:nvPr>
        </p:nvSpPr>
        <p:spPr/>
        <p:txBody>
          <a:bodyPr/>
          <a:lstStyle/>
          <a:p>
            <a:endParaRPr lang="es-E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76400"/>
            <a:ext cx="4696967" cy="3505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11" name="Title 1"/>
          <p:cNvSpPr>
            <a:spLocks noGrp="1"/>
          </p:cNvSpPr>
          <p:nvPr>
            <p:ph type="title"/>
          </p:nvPr>
        </p:nvSpPr>
        <p:spPr>
          <a:xfrm>
            <a:off x="5181600" y="1676400"/>
            <a:ext cx="2514600" cy="1875972"/>
          </a:xfrm>
        </p:spPr>
        <p:txBody>
          <a:bodyPr anchor="b">
            <a:normAutofit/>
          </a:bodyPr>
          <a:lstStyle>
            <a:lvl1pPr algn="r">
              <a:defRPr sz="2000" b="0">
                <a:effectLst/>
              </a:defRPr>
            </a:lvl1pPr>
          </a:lstStyle>
          <a:p>
            <a:r>
              <a:rPr lang="es-ES" smtClean="0"/>
              <a:t>Haga clic para modificar el estilo de título del patrón</a:t>
            </a:r>
            <a:endParaRPr lang="en-US" dirty="0"/>
          </a:p>
        </p:txBody>
      </p:sp>
      <p:sp>
        <p:nvSpPr>
          <p:cNvPr id="12"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Date Placeholder 15"/>
          <p:cNvSpPr>
            <a:spLocks noGrp="1"/>
          </p:cNvSpPr>
          <p:nvPr>
            <p:ph type="dt" sz="half" idx="10"/>
          </p:nvPr>
        </p:nvSpPr>
        <p:spPr/>
        <p:txBody>
          <a:bodyPr/>
          <a:lstStyle/>
          <a:p>
            <a:fld id="{6870A9AC-B9DB-402F-826D-A3FDDACC5F61}" type="datetimeFigureOut">
              <a:rPr lang="es-ES" smtClean="0"/>
              <a:t>05/06/2013</a:t>
            </a:fld>
            <a:endParaRPr lang="es-ES"/>
          </a:p>
        </p:txBody>
      </p:sp>
      <p:sp>
        <p:nvSpPr>
          <p:cNvPr id="17" name="Slide Number Placeholder 16"/>
          <p:cNvSpPr>
            <a:spLocks noGrp="1"/>
          </p:cNvSpPr>
          <p:nvPr>
            <p:ph type="sldNum" sz="quarter" idx="11"/>
          </p:nvPr>
        </p:nvSpPr>
        <p:spPr/>
        <p:txBody>
          <a:bodyPr/>
          <a:lstStyle/>
          <a:p>
            <a:fld id="{5F00D768-EA43-4079-9B71-EB78BD272615}" type="slidenum">
              <a:rPr lang="es-ES" smtClean="0"/>
              <a:t>‹Nº›</a:t>
            </a:fld>
            <a:endParaRPr lang="es-ES"/>
          </a:p>
        </p:txBody>
      </p:sp>
      <p:sp>
        <p:nvSpPr>
          <p:cNvPr id="18" name="Footer Placeholder 17"/>
          <p:cNvSpPr>
            <a:spLocks noGrp="1"/>
          </p:cNvSpPr>
          <p:nvPr>
            <p:ph type="ftr" sz="quarter" idx="12"/>
          </p:nvPr>
        </p:nvSpPr>
        <p:spPr/>
        <p:txBody>
          <a:bodyPr/>
          <a:lstStyle/>
          <a:p>
            <a:endParaRPr lang="es-E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descr="sphere2.png"/>
          <p:cNvPicPr>
            <a:picLocks noChangeAspect="1"/>
          </p:cNvPicPr>
          <p:nvPr/>
        </p:nvPicPr>
        <p:blipFill>
          <a:blip r:embed="rId13" cstate="print"/>
          <a:stretch>
            <a:fillRect/>
          </a:stretch>
        </p:blipFill>
        <p:spPr>
          <a:xfrm>
            <a:off x="8823693" y="0"/>
            <a:ext cx="320307" cy="6858000"/>
          </a:xfrm>
          <a:prstGeom prst="rect">
            <a:avLst/>
          </a:prstGeom>
        </p:spPr>
      </p:pic>
      <p:sp>
        <p:nvSpPr>
          <p:cNvPr id="2" name="Title Placeholder 1"/>
          <p:cNvSpPr>
            <a:spLocks noGrp="1"/>
          </p:cNvSpPr>
          <p:nvPr>
            <p:ph type="title"/>
          </p:nvPr>
        </p:nvSpPr>
        <p:spPr>
          <a:xfrm>
            <a:off x="4876800" y="457200"/>
            <a:ext cx="2819400" cy="57150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457200"/>
            <a:ext cx="3657600" cy="5714999"/>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8" name="Slide Number Placeholder 7"/>
          <p:cNvSpPr>
            <a:spLocks noGrp="1"/>
          </p:cNvSpPr>
          <p:nvPr>
            <p:ph type="sldNum" sz="quarter" idx="4"/>
          </p:nvPr>
        </p:nvSpPr>
        <p:spPr>
          <a:xfrm>
            <a:off x="7772400" y="6400800"/>
            <a:ext cx="533400" cy="152400"/>
          </a:xfrm>
          <a:prstGeom prst="rect">
            <a:avLst/>
          </a:prstGeom>
        </p:spPr>
        <p:txBody>
          <a:bodyPr vert="horz" lIns="91440" tIns="45720" rIns="91440" bIns="45720" rtlCol="0" anchor="ctr"/>
          <a:lstStyle>
            <a:lvl1pPr algn="ctr">
              <a:defRPr sz="1050">
                <a:solidFill>
                  <a:schemeClr val="tx1">
                    <a:lumMod val="50000"/>
                    <a:lumOff val="50000"/>
                  </a:schemeClr>
                </a:solidFill>
              </a:defRPr>
            </a:lvl1pPr>
          </a:lstStyle>
          <a:p>
            <a:fld id="{5F00D768-EA43-4079-9B71-EB78BD272615}" type="slidenum">
              <a:rPr lang="es-ES" smtClean="0"/>
              <a:t>‹Nº›</a:t>
            </a:fld>
            <a:endParaRPr lang="es-ES"/>
          </a:p>
        </p:txBody>
      </p:sp>
      <p:sp>
        <p:nvSpPr>
          <p:cNvPr id="9" name="Date Placeholder 8"/>
          <p:cNvSpPr>
            <a:spLocks noGrp="1"/>
          </p:cNvSpPr>
          <p:nvPr>
            <p:ph type="dt" sz="half" idx="2"/>
          </p:nvPr>
        </p:nvSpPr>
        <p:spPr>
          <a:xfrm>
            <a:off x="4876801" y="6426201"/>
            <a:ext cx="2819399" cy="126999"/>
          </a:xfrm>
          <a:prstGeom prst="rect">
            <a:avLst/>
          </a:prstGeom>
        </p:spPr>
        <p:txBody>
          <a:bodyPr vert="horz" lIns="91440" tIns="45720" rIns="91440" bIns="45720" rtlCol="0" anchor="ctr"/>
          <a:lstStyle>
            <a:lvl1pPr algn="r">
              <a:defRPr sz="1050">
                <a:solidFill>
                  <a:schemeClr val="tx1">
                    <a:lumMod val="50000"/>
                    <a:lumOff val="50000"/>
                  </a:schemeClr>
                </a:solidFill>
              </a:defRPr>
            </a:lvl1pPr>
          </a:lstStyle>
          <a:p>
            <a:fld id="{6870A9AC-B9DB-402F-826D-A3FDDACC5F61}" type="datetimeFigureOut">
              <a:rPr lang="es-ES" smtClean="0"/>
              <a:t>05/06/2013</a:t>
            </a:fld>
            <a:endParaRPr lang="es-ES"/>
          </a:p>
        </p:txBody>
      </p:sp>
      <p:sp>
        <p:nvSpPr>
          <p:cNvPr id="10" name="Footer Placeholder 9"/>
          <p:cNvSpPr>
            <a:spLocks noGrp="1"/>
          </p:cNvSpPr>
          <p:nvPr>
            <p:ph type="ftr" sz="quarter" idx="3"/>
          </p:nvPr>
        </p:nvSpPr>
        <p:spPr>
          <a:xfrm>
            <a:off x="4875213" y="6296248"/>
            <a:ext cx="2820987" cy="152400"/>
          </a:xfrm>
          <a:prstGeom prst="rect">
            <a:avLst/>
          </a:prstGeom>
        </p:spPr>
        <p:txBody>
          <a:bodyPr vert="horz" lIns="91440" tIns="45720" rIns="91440" bIns="45720" rtlCol="0" anchor="b"/>
          <a:lstStyle>
            <a:lvl1pPr algn="r">
              <a:defRPr sz="1050">
                <a:solidFill>
                  <a:schemeClr val="tx1"/>
                </a:solidFill>
              </a:defRPr>
            </a:lvl1pPr>
          </a:lstStyle>
          <a:p>
            <a:endParaRPr lang="es-E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txStyles>
    <p:title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p:titleStyle>
    <p:bodyStyle>
      <a:lvl1pPr marL="182880" indent="-182880" algn="l" defTabSz="914400" rtl="0" eaLnBrk="1" latinLnBrk="0" hangingPunct="1">
        <a:spcBef>
          <a:spcPct val="20000"/>
        </a:spcBef>
        <a:buClr>
          <a:schemeClr val="tx1">
            <a:lumMod val="50000"/>
            <a:lumOff val="50000"/>
          </a:schemeClr>
        </a:buClr>
        <a:buFont typeface="Wingdings" pitchFamily="2" charset="2"/>
        <a:buChar char="§"/>
        <a:defRPr sz="1800" kern="1200">
          <a:solidFill>
            <a:schemeClr val="tx1">
              <a:lumMod val="85000"/>
            </a:schemeClr>
          </a:solidFill>
          <a:latin typeface="+mn-lt"/>
          <a:ea typeface="+mn-ea"/>
          <a:cs typeface="+mn-cs"/>
        </a:defRPr>
      </a:lvl1pPr>
      <a:lvl2pPr marL="41148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2pPr>
      <a:lvl3pPr marL="59436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3pPr>
      <a:lvl4pPr marL="77724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4pPr>
      <a:lvl5pPr marL="96012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5pPr>
      <a:lvl6pPr marL="114300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6pPr>
      <a:lvl7pPr marL="132588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7pPr>
      <a:lvl8pPr marL="150876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8pPr>
      <a:lvl9pPr marL="169164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es.wikipedia.org/wiki/Ciclo_Otto"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79512" y="2060848"/>
            <a:ext cx="6400800" cy="3888432"/>
          </a:xfrm>
        </p:spPr>
        <p:txBody>
          <a:bodyPr/>
          <a:lstStyle/>
          <a:p>
            <a:pPr algn="l"/>
            <a:r>
              <a:rPr lang="es-ES" sz="3600" dirty="0" smtClean="0"/>
              <a:t>Carlos Eduardo Cruz Martin</a:t>
            </a:r>
            <a:endParaRPr lang="es-ES" sz="3600" dirty="0" smtClean="0"/>
          </a:p>
          <a:p>
            <a:pPr algn="l"/>
            <a:r>
              <a:rPr lang="es-ES" sz="3600" dirty="0" smtClean="0"/>
              <a:t>Raúl </a:t>
            </a:r>
            <a:r>
              <a:rPr lang="es-ES" sz="3600" dirty="0" smtClean="0"/>
              <a:t>Tapia Moreno </a:t>
            </a:r>
          </a:p>
          <a:p>
            <a:pPr algn="l"/>
            <a:r>
              <a:rPr lang="es-ES" sz="3600" dirty="0" smtClean="0"/>
              <a:t>control </a:t>
            </a:r>
            <a:r>
              <a:rPr lang="es-ES" sz="3600" dirty="0" smtClean="0"/>
              <a:t>de emisiones de gases contaminantes </a:t>
            </a:r>
          </a:p>
          <a:p>
            <a:endParaRPr lang="es-ES" dirty="0"/>
          </a:p>
        </p:txBody>
      </p:sp>
      <p:sp>
        <p:nvSpPr>
          <p:cNvPr id="2" name="1 Título"/>
          <p:cNvSpPr>
            <a:spLocks noGrp="1"/>
          </p:cNvSpPr>
          <p:nvPr>
            <p:ph type="title"/>
          </p:nvPr>
        </p:nvSpPr>
        <p:spPr>
          <a:xfrm>
            <a:off x="-1116632" y="46892"/>
            <a:ext cx="7772400" cy="1470025"/>
          </a:xfrm>
        </p:spPr>
        <p:txBody>
          <a:bodyPr/>
          <a:lstStyle/>
          <a:p>
            <a:r>
              <a:rPr lang="es-ES" dirty="0" smtClean="0"/>
              <a:t>Proyecto de nivelación complementarias</a:t>
            </a:r>
            <a:endParaRPr lang="es-ES" dirty="0"/>
          </a:p>
        </p:txBody>
      </p:sp>
    </p:spTree>
    <p:extLst>
      <p:ext uri="{BB962C8B-B14F-4D97-AF65-F5344CB8AC3E}">
        <p14:creationId xmlns:p14="http://schemas.microsoft.com/office/powerpoint/2010/main" val="1577418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16632"/>
            <a:ext cx="8280920" cy="6552728"/>
          </a:xfrm>
          <a:prstGeom prst="rect">
            <a:avLst/>
          </a:prstGeom>
        </p:spPr>
      </p:pic>
    </p:spTree>
    <p:extLst>
      <p:ext uri="{BB962C8B-B14F-4D97-AF65-F5344CB8AC3E}">
        <p14:creationId xmlns:p14="http://schemas.microsoft.com/office/powerpoint/2010/main" val="16736872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683568" y="260648"/>
            <a:ext cx="7848872" cy="5324535"/>
          </a:xfrm>
          <a:prstGeom prst="rect">
            <a:avLst/>
          </a:prstGeom>
        </p:spPr>
        <p:txBody>
          <a:bodyPr wrap="square">
            <a:spAutoFit/>
          </a:bodyPr>
          <a:lstStyle/>
          <a:p>
            <a:r>
              <a:rPr lang="es-ES" sz="2000" b="1" dirty="0"/>
              <a:t/>
            </a:r>
            <a:br>
              <a:rPr lang="es-ES" sz="2000" b="1" dirty="0"/>
            </a:br>
            <a:r>
              <a:rPr lang="es-ES" sz="2000" b="1" dirty="0"/>
              <a:t>Líquidos Combustibles. Características físicas y químicas</a:t>
            </a:r>
            <a:endParaRPr lang="es-ES" sz="2000" dirty="0"/>
          </a:p>
          <a:p>
            <a:r>
              <a:rPr lang="es-ES" sz="2000" dirty="0"/>
              <a:t>- Rango de destilación</a:t>
            </a:r>
          </a:p>
          <a:p>
            <a:r>
              <a:rPr lang="es-ES" sz="2000" dirty="0"/>
              <a:t>-  Densidad./</a:t>
            </a:r>
            <a:r>
              <a:rPr lang="es-ES" sz="2000" dirty="0" err="1"/>
              <a:t>°API</a:t>
            </a:r>
            <a:endParaRPr lang="es-ES" sz="2000" dirty="0"/>
          </a:p>
          <a:p>
            <a:r>
              <a:rPr lang="es-ES" sz="2000" dirty="0"/>
              <a:t>-  Punto de inflamación</a:t>
            </a:r>
          </a:p>
          <a:p>
            <a:r>
              <a:rPr lang="es-ES" sz="2000" dirty="0"/>
              <a:t>-  # de octanos/</a:t>
            </a:r>
            <a:r>
              <a:rPr lang="es-ES" sz="2000" dirty="0" err="1"/>
              <a:t>cetano</a:t>
            </a:r>
            <a:endParaRPr lang="es-ES" sz="2000" dirty="0"/>
          </a:p>
          <a:p>
            <a:r>
              <a:rPr lang="es-ES" sz="2000" dirty="0"/>
              <a:t>-  Viscosidad.</a:t>
            </a:r>
          </a:p>
          <a:p>
            <a:r>
              <a:rPr lang="es-ES" sz="2000" dirty="0"/>
              <a:t>-  Presión de vapor</a:t>
            </a:r>
          </a:p>
          <a:p>
            <a:r>
              <a:rPr lang="es-ES" sz="2000" dirty="0"/>
              <a:t>-  Solubilidad.</a:t>
            </a:r>
          </a:p>
          <a:p>
            <a:r>
              <a:rPr lang="es-ES" sz="2000" dirty="0"/>
              <a:t>-  Contenido de azufre</a:t>
            </a:r>
          </a:p>
          <a:p>
            <a:r>
              <a:rPr lang="es-ES" sz="2000" dirty="0"/>
              <a:t>-  Poder calorífico.</a:t>
            </a:r>
          </a:p>
          <a:p>
            <a:r>
              <a:rPr lang="es-ES" sz="2000" dirty="0"/>
              <a:t>-  Punto de escurrimiento.</a:t>
            </a:r>
          </a:p>
          <a:p>
            <a:r>
              <a:rPr lang="es-ES" sz="2000" dirty="0"/>
              <a:t>-  Carácter químico</a:t>
            </a:r>
          </a:p>
          <a:p>
            <a:r>
              <a:rPr lang="es-ES" sz="2000" dirty="0"/>
              <a:t>-  Punto de combustión</a:t>
            </a:r>
          </a:p>
          <a:p>
            <a:r>
              <a:rPr lang="es-ES" sz="2000" dirty="0"/>
              <a:t>-  Punto de auto ignición.</a:t>
            </a:r>
          </a:p>
          <a:p>
            <a:r>
              <a:rPr lang="es-ES" sz="2000" dirty="0"/>
              <a:t>-  Rango explosivo (1% al 8%)</a:t>
            </a:r>
          </a:p>
          <a:p>
            <a:r>
              <a:rPr lang="es-ES" sz="2000" dirty="0"/>
              <a:t>-  Límite higiénico (T.L.V.)</a:t>
            </a:r>
          </a:p>
        </p:txBody>
      </p:sp>
    </p:spTree>
    <p:extLst>
      <p:ext uri="{BB962C8B-B14F-4D97-AF65-F5344CB8AC3E}">
        <p14:creationId xmlns:p14="http://schemas.microsoft.com/office/powerpoint/2010/main" val="37328599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71600" y="692696"/>
            <a:ext cx="7272808" cy="4770537"/>
          </a:xfrm>
          <a:prstGeom prst="rect">
            <a:avLst/>
          </a:prstGeom>
          <a:noFill/>
        </p:spPr>
        <p:txBody>
          <a:bodyPr wrap="square" rtlCol="0">
            <a:spAutoFit/>
          </a:bodyPr>
          <a:lstStyle/>
          <a:p>
            <a:r>
              <a:rPr lang="es-ES" sz="2400" b="1" dirty="0" smtClean="0"/>
              <a:t>Gasolinas</a:t>
            </a:r>
            <a:r>
              <a:rPr lang="es-ES" sz="2000" dirty="0" smtClean="0"/>
              <a:t>. Composición y clasificación</a:t>
            </a:r>
          </a:p>
          <a:p>
            <a:r>
              <a:rPr lang="es-ES" sz="2000" dirty="0" smtClean="0"/>
              <a:t>Las gasolinas son los primeros combustibles líquidos que se obtienen del fraccionamiento del petróleo. Tienen componentes hidrocarbonados de C4 a C10 y una temperatura de destilación de entre 30 y 200ºC. Los principales componentes que presenta son un amplico grupo de compuestos hidrocarbonados, cuyas cadenas contienen hasta 10 átomos de carbono. Podemos tener en ella casi todos los compuestos hidrocarbonados que sean teóricamente posibles, como parafinas, ciclo parafinas, ciclohexánica, ciclo bencénicos,..., al menos en pequeños porcentajes. La fracción principal, sin embargo, va a estar formada por pocos componentes y con muchas ramificaciones, que son los que van a aumentar el octanaje.</a:t>
            </a:r>
          </a:p>
        </p:txBody>
      </p:sp>
    </p:spTree>
    <p:extLst>
      <p:ext uri="{BB962C8B-B14F-4D97-AF65-F5344CB8AC3E}">
        <p14:creationId xmlns:p14="http://schemas.microsoft.com/office/powerpoint/2010/main" val="26051948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764704"/>
            <a:ext cx="7920880" cy="5724644"/>
          </a:xfrm>
          <a:prstGeom prst="rect">
            <a:avLst/>
          </a:prstGeom>
          <a:noFill/>
        </p:spPr>
        <p:txBody>
          <a:bodyPr wrap="square" rtlCol="0">
            <a:spAutoFit/>
          </a:bodyPr>
          <a:lstStyle/>
          <a:p>
            <a:r>
              <a:rPr lang="es-ES" sz="2400" b="1" dirty="0" smtClean="0"/>
              <a:t>Aceites</a:t>
            </a:r>
          </a:p>
          <a:p>
            <a:r>
              <a:rPr lang="es-ES" dirty="0" smtClean="0"/>
              <a:t>En cuanto a grado de viscosidad se refiere, existen 2 tipos de aceites:</a:t>
            </a:r>
          </a:p>
          <a:p>
            <a:endParaRPr lang="es-ES" dirty="0" smtClean="0"/>
          </a:p>
          <a:p>
            <a:r>
              <a:rPr lang="es-ES" dirty="0" smtClean="0"/>
              <a:t>Mono grados:  </a:t>
            </a:r>
            <a:r>
              <a:rPr lang="es-ES" dirty="0" err="1" smtClean="0"/>
              <a:t>Dise</a:t>
            </a:r>
            <a:r>
              <a:rPr lang="es-ES" dirty="0" smtClean="0"/>
              <a:t>&amp;#241;ados para trabajar a una temperatura espec&amp;#237;fica o en un rango muy cerrado de temperatura. En el mercado se pueden encontrar aceites mono grado SAE 10, SAE 30, SAE 40, entre otros.</a:t>
            </a:r>
          </a:p>
          <a:p>
            <a:endParaRPr lang="es-ES" dirty="0" smtClean="0"/>
          </a:p>
          <a:p>
            <a:r>
              <a:rPr lang="es-ES" dirty="0" smtClean="0"/>
              <a:t>Multigrados: </a:t>
            </a:r>
            <a:r>
              <a:rPr lang="es-ES" dirty="0" err="1" smtClean="0"/>
              <a:t>Dise</a:t>
            </a:r>
            <a:r>
              <a:rPr lang="es-ES" dirty="0" smtClean="0"/>
              <a:t>&amp;#241;ados para trabajar en un rango m&amp;#225;s amplio de temperaturas, en donde a bajas temperaturas se comportan como un mono grado de baja viscosidad (SAE 10 por ejemplo) y como un mono grado de alta viscosidad a altas temperaturas (SAE 40 por ejemplo). Los aceites multigrados </a:t>
            </a:r>
            <a:r>
              <a:rPr lang="es-ES" dirty="0" err="1" smtClean="0"/>
              <a:t>est</a:t>
            </a:r>
            <a:r>
              <a:rPr lang="es-ES" dirty="0" smtClean="0"/>
              <a:t>&amp;#225;n formados por una aceite base de baja viscosidad as&amp;#237; como de aditivos (</a:t>
            </a:r>
            <a:r>
              <a:rPr lang="es-ES" dirty="0" err="1" smtClean="0"/>
              <a:t>pol</a:t>
            </a:r>
            <a:r>
              <a:rPr lang="es-ES" dirty="0" smtClean="0"/>
              <a:t>&amp;#237;meros) que evitan que el aceite pierda viscosidad al calentarse. Esto permite a los aceites multigrados trabajar en un rango muy amplio de temperatura manteniendo las propiedades necesarias para proteger el motor. En el mercado podemos encontrar aceites multigrado SAE 5W-30, SAE 15W-40, SAE 20W-50, entre otros.</a:t>
            </a:r>
            <a:endParaRPr lang="es-ES" dirty="0"/>
          </a:p>
        </p:txBody>
      </p:sp>
    </p:spTree>
    <p:extLst>
      <p:ext uri="{BB962C8B-B14F-4D97-AF65-F5344CB8AC3E}">
        <p14:creationId xmlns:p14="http://schemas.microsoft.com/office/powerpoint/2010/main" val="33231070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548680"/>
            <a:ext cx="7848872" cy="5170646"/>
          </a:xfrm>
          <a:prstGeom prst="rect">
            <a:avLst/>
          </a:prstGeom>
          <a:noFill/>
        </p:spPr>
        <p:txBody>
          <a:bodyPr wrap="square" rtlCol="0">
            <a:spAutoFit/>
          </a:bodyPr>
          <a:lstStyle/>
          <a:p>
            <a:r>
              <a:rPr lang="es-ES" sz="2400" b="1" dirty="0" smtClean="0"/>
              <a:t>El término control de emisiones </a:t>
            </a:r>
          </a:p>
          <a:p>
            <a:r>
              <a:rPr lang="es-ES" dirty="0" smtClean="0"/>
              <a:t>en automóviles se refiere a las tecnologías que se utilizan para reducir las causas de la contaminación del aire producida por los automóviles. Los sistemas de control de las emisiones fueron requeridos en todos los modelos producidos para la venta en el estado de California (Estados Unidos) a partir de 1966, continuando con esta implementación en los demás estados, para los modelos fabricados de 1968 en adelante. Su uso se intensificó en las siguientes décadas y ahora son estándar.</a:t>
            </a:r>
          </a:p>
          <a:p>
            <a:endParaRPr lang="es-ES" dirty="0" smtClean="0"/>
          </a:p>
          <a:p>
            <a:r>
              <a:rPr lang="es-ES" dirty="0" smtClean="0"/>
              <a:t>Los controles sobre las emisiones han reducido exitosamente las emisiones producidas por los automóviles en términos de cantidad por distancia recorrida. Sin embargo, aumentos sustanciales en las distancias recorridas por cada vehículo, así como el aumento del número de vehículos en circulación, ha generado que la disminución total de las emisiones sea cada vez menor.</a:t>
            </a:r>
          </a:p>
          <a:p>
            <a:r>
              <a:rPr lang="es-ES" dirty="0" smtClean="0"/>
              <a:t>Las emisiones producidas por un vehículo se distribuyen entre tres categorías distintas.</a:t>
            </a:r>
            <a:endParaRPr lang="es-ES" dirty="0"/>
          </a:p>
        </p:txBody>
      </p:sp>
    </p:spTree>
    <p:extLst>
      <p:ext uri="{BB962C8B-B14F-4D97-AF65-F5344CB8AC3E}">
        <p14:creationId xmlns:p14="http://schemas.microsoft.com/office/powerpoint/2010/main" val="36781924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404664"/>
            <a:ext cx="8208912" cy="4893647"/>
          </a:xfrm>
          <a:prstGeom prst="rect">
            <a:avLst/>
          </a:prstGeom>
          <a:noFill/>
        </p:spPr>
        <p:txBody>
          <a:bodyPr wrap="square" rtlCol="0">
            <a:spAutoFit/>
          </a:bodyPr>
          <a:lstStyle/>
          <a:p>
            <a:r>
              <a:rPr lang="es-ES" sz="3200" dirty="0"/>
              <a:t>la </a:t>
            </a:r>
            <a:r>
              <a:rPr lang="es-ES" sz="3200" dirty="0" smtClean="0"/>
              <a:t>ecuación </a:t>
            </a:r>
            <a:r>
              <a:rPr lang="es-ES" sz="3200" dirty="0"/>
              <a:t>de </a:t>
            </a:r>
            <a:r>
              <a:rPr lang="es-ES" sz="3200" dirty="0" smtClean="0"/>
              <a:t>combustión </a:t>
            </a:r>
            <a:r>
              <a:rPr lang="es-ES" sz="3200" dirty="0"/>
              <a:t>se produce siempre en los compuestos </a:t>
            </a:r>
            <a:r>
              <a:rPr lang="es-ES" sz="3200" dirty="0" smtClean="0"/>
              <a:t>orgánicos </a:t>
            </a:r>
            <a:r>
              <a:rPr lang="es-ES" sz="3200" dirty="0"/>
              <a:t>y se realiza al añadir a un elemento (generalmente formado por carboneo) oxigeno. De esta </a:t>
            </a:r>
            <a:r>
              <a:rPr lang="es-ES" sz="3200" dirty="0" smtClean="0"/>
              <a:t>reacción </a:t>
            </a:r>
            <a:r>
              <a:rPr lang="es-ES" sz="3200" dirty="0"/>
              <a:t>de </a:t>
            </a:r>
            <a:r>
              <a:rPr lang="es-ES" sz="3200" dirty="0" smtClean="0"/>
              <a:t>combustión </a:t>
            </a:r>
            <a:r>
              <a:rPr lang="es-ES" sz="3200" dirty="0"/>
              <a:t>SIEMPRE se </a:t>
            </a:r>
            <a:r>
              <a:rPr lang="es-ES" sz="3200" dirty="0" smtClean="0"/>
              <a:t>obtendrán dióxido </a:t>
            </a:r>
            <a:r>
              <a:rPr lang="es-ES" sz="3200" dirty="0"/>
              <a:t>de carboneo mas agua.</a:t>
            </a:r>
          </a:p>
          <a:p>
            <a:endParaRPr lang="es-ES" sz="3200" dirty="0"/>
          </a:p>
          <a:p>
            <a:r>
              <a:rPr lang="es-ES" sz="3200" dirty="0" smtClean="0"/>
              <a:t>Ejemplo </a:t>
            </a:r>
            <a:endParaRPr lang="es-ES" sz="3200" dirty="0"/>
          </a:p>
          <a:p>
            <a:r>
              <a:rPr lang="es-ES" sz="3200" dirty="0"/>
              <a:t>CH4 + 02 -&gt; CO2 + 2 H20</a:t>
            </a:r>
          </a:p>
          <a:p>
            <a:endParaRPr lang="es-ES" sz="2400" dirty="0"/>
          </a:p>
        </p:txBody>
      </p:sp>
    </p:spTree>
    <p:extLst>
      <p:ext uri="{BB962C8B-B14F-4D97-AF65-F5344CB8AC3E}">
        <p14:creationId xmlns:p14="http://schemas.microsoft.com/office/powerpoint/2010/main" val="10701729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95536" y="332656"/>
            <a:ext cx="8280920" cy="3970318"/>
          </a:xfrm>
          <a:prstGeom prst="rect">
            <a:avLst/>
          </a:prstGeom>
          <a:noFill/>
        </p:spPr>
        <p:txBody>
          <a:bodyPr wrap="square" rtlCol="0">
            <a:spAutoFit/>
          </a:bodyPr>
          <a:lstStyle/>
          <a:p>
            <a:r>
              <a:rPr lang="es-ES" sz="3600" dirty="0"/>
              <a:t>Mezcla Estequiométrica</a:t>
            </a:r>
          </a:p>
          <a:p>
            <a:r>
              <a:rPr lang="es-ES" sz="2400" dirty="0"/>
              <a:t>En condiciones normales, la combustión total de 1 gramo de gasolina se consigue con 14.8 gramos de aire. Sin embargo, los motores de pistón no son capaces de crear las condiciones de homogeneidad entre aire y gasolina para quemarla el ciento por ciento. Para contrarrestar esta deficiencia los sistemas de alimentación están diseñados de manera que la mezcla contenga un 10 por ciento más de aire por gramo de gasolina. Esta proporción se denomina "mezcla económica" y se forma con 16 partes de aire por cada parte de combustible.</a:t>
            </a:r>
          </a:p>
        </p:txBody>
      </p:sp>
    </p:spTree>
    <p:extLst>
      <p:ext uri="{BB962C8B-B14F-4D97-AF65-F5344CB8AC3E}">
        <p14:creationId xmlns:p14="http://schemas.microsoft.com/office/powerpoint/2010/main" val="36077336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476670"/>
            <a:ext cx="7920880" cy="4154984"/>
          </a:xfrm>
          <a:prstGeom prst="rect">
            <a:avLst/>
          </a:prstGeom>
          <a:noFill/>
        </p:spPr>
        <p:txBody>
          <a:bodyPr wrap="square" rtlCol="0">
            <a:spAutoFit/>
          </a:bodyPr>
          <a:lstStyle/>
          <a:p>
            <a:r>
              <a:rPr lang="es-ES" sz="4000" dirty="0"/>
              <a:t>Relación de Máxima Potencia</a:t>
            </a:r>
          </a:p>
          <a:p>
            <a:r>
              <a:rPr lang="es-ES" sz="4000" dirty="0"/>
              <a:t>Esta se obtiene con una mezcla que presenta 20% menos de aire que la proporción económica, es decir, 1 gramo de gasolina por cada 12,5 gramos de aire</a:t>
            </a:r>
            <a:r>
              <a:rPr lang="es-ES" sz="4000" dirty="0" smtClean="0"/>
              <a:t>.</a:t>
            </a:r>
          </a:p>
          <a:p>
            <a:endParaRPr lang="es-ES" sz="2400" dirty="0"/>
          </a:p>
        </p:txBody>
      </p:sp>
    </p:spTree>
    <p:extLst>
      <p:ext uri="{BB962C8B-B14F-4D97-AF65-F5344CB8AC3E}">
        <p14:creationId xmlns:p14="http://schemas.microsoft.com/office/powerpoint/2010/main" val="26300119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1052736"/>
            <a:ext cx="7200800" cy="4801314"/>
          </a:xfrm>
          <a:prstGeom prst="rect">
            <a:avLst/>
          </a:prstGeom>
          <a:noFill/>
        </p:spPr>
        <p:txBody>
          <a:bodyPr wrap="square" rtlCol="0">
            <a:spAutoFit/>
          </a:bodyPr>
          <a:lstStyle/>
          <a:p>
            <a:r>
              <a:rPr lang="es-ES" sz="3600" dirty="0"/>
              <a:t>Rendimiento de Motor</a:t>
            </a:r>
          </a:p>
          <a:p>
            <a:r>
              <a:rPr lang="es-ES" sz="3600" dirty="0"/>
              <a:t>El desempeño de un motor varía de acuerdo a la relación de mezcla que utiliza. Si un motor funciona a velocidad constante y variamos la proporción de aire combustible que lo alimenta su potencia varía de acuerdo al gráfico siguiente.</a:t>
            </a:r>
          </a:p>
          <a:p>
            <a:endParaRPr lang="es-MX" dirty="0"/>
          </a:p>
        </p:txBody>
      </p:sp>
    </p:spTree>
    <p:extLst>
      <p:ext uri="{BB962C8B-B14F-4D97-AF65-F5344CB8AC3E}">
        <p14:creationId xmlns:p14="http://schemas.microsoft.com/office/powerpoint/2010/main" val="14467194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576" y="548680"/>
            <a:ext cx="7992888" cy="4832092"/>
          </a:xfrm>
          <a:prstGeom prst="rect">
            <a:avLst/>
          </a:prstGeom>
          <a:noFill/>
        </p:spPr>
        <p:txBody>
          <a:bodyPr wrap="square" rtlCol="0">
            <a:spAutoFit/>
          </a:bodyPr>
          <a:lstStyle/>
          <a:p>
            <a:r>
              <a:rPr lang="es-ES" sz="2800" dirty="0"/>
              <a:t>El CO2 o dióxido de carbono es uno de los gases que se producen al quemar combustible, y uno de los principales gases de efecto invernadero. La emisión de este gas por un vehículo tiene relación con el consumo de combustible: los motores de gasolina emiten 2,3 kg de CO2 por cada litro de gasolina quemado y los motores diésel 2,6 kg de CO2 por cada litro de gasóleo. Un coche en marcha emitirá una cantidad de CO2 proporcional por cada kilómetro que recorra quemando combustible. Normalmente se mide en gramos por kilómetro</a:t>
            </a:r>
            <a:r>
              <a:rPr lang="es-ES" sz="2400" dirty="0"/>
              <a:t>.</a:t>
            </a:r>
          </a:p>
        </p:txBody>
      </p:sp>
    </p:spTree>
    <p:extLst>
      <p:ext uri="{BB962C8B-B14F-4D97-AF65-F5344CB8AC3E}">
        <p14:creationId xmlns:p14="http://schemas.microsoft.com/office/powerpoint/2010/main" val="25070471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99592" y="764704"/>
            <a:ext cx="7488832" cy="4616648"/>
          </a:xfrm>
          <a:prstGeom prst="rect">
            <a:avLst/>
          </a:prstGeom>
          <a:noFill/>
        </p:spPr>
        <p:txBody>
          <a:bodyPr wrap="square" rtlCol="0">
            <a:spAutoFit/>
          </a:bodyPr>
          <a:lstStyle/>
          <a:p>
            <a:r>
              <a:rPr lang="es-ES" sz="3600" b="1" dirty="0" smtClean="0"/>
              <a:t>Contenidos a evaluar </a:t>
            </a:r>
          </a:p>
          <a:p>
            <a:r>
              <a:rPr lang="es-ES" dirty="0" smtClean="0"/>
              <a:t>* </a:t>
            </a:r>
            <a:r>
              <a:rPr lang="es-ES" sz="2400" dirty="0" smtClean="0"/>
              <a:t>Características del ciclo Otto y diésel </a:t>
            </a:r>
          </a:p>
          <a:p>
            <a:r>
              <a:rPr lang="es-ES" sz="2400" dirty="0" smtClean="0"/>
              <a:t>* características físicas y químicas de los combustibles</a:t>
            </a:r>
          </a:p>
          <a:p>
            <a:r>
              <a:rPr lang="es-ES" sz="2400" dirty="0" smtClean="0"/>
              <a:t>* Votalidad de la gasolina</a:t>
            </a:r>
          </a:p>
          <a:p>
            <a:pPr marL="285750" indent="-285750">
              <a:buFont typeface="Arial" charset="0"/>
              <a:buChar char="•"/>
            </a:pPr>
            <a:r>
              <a:rPr lang="es-ES" sz="2400" dirty="0" smtClean="0"/>
              <a:t>Aceites</a:t>
            </a:r>
          </a:p>
          <a:p>
            <a:pPr marL="285750" indent="-285750">
              <a:buFont typeface="Arial" charset="0"/>
              <a:buChar char="•"/>
            </a:pPr>
            <a:r>
              <a:rPr lang="es-ES" sz="2400" dirty="0" smtClean="0"/>
              <a:t>Emisiones contaminantes</a:t>
            </a:r>
          </a:p>
          <a:p>
            <a:pPr marL="285750" indent="-285750">
              <a:buFont typeface="Arial" charset="0"/>
              <a:buChar char="•"/>
            </a:pPr>
            <a:r>
              <a:rPr lang="es-ES" sz="2400" dirty="0" smtClean="0"/>
              <a:t>Concentración de gases y la ecuación de combustión</a:t>
            </a:r>
          </a:p>
          <a:p>
            <a:pPr marL="285750" indent="-285750">
              <a:buFont typeface="Arial" charset="0"/>
              <a:buChar char="•"/>
            </a:pPr>
            <a:r>
              <a:rPr lang="es-ES" sz="2400" dirty="0" smtClean="0"/>
              <a:t>Comparación de la relación estequiometrica</a:t>
            </a:r>
          </a:p>
          <a:p>
            <a:pPr marL="285750" indent="-285750">
              <a:buFont typeface="Arial" charset="0"/>
              <a:buChar char="•"/>
            </a:pPr>
            <a:r>
              <a:rPr lang="es-ES" sz="2400" dirty="0" smtClean="0"/>
              <a:t>Formación de contaminantes </a:t>
            </a:r>
          </a:p>
          <a:p>
            <a:pPr marL="285750" indent="-285750">
              <a:buFont typeface="Arial" charset="0"/>
              <a:buChar char="•"/>
            </a:pPr>
            <a:endParaRPr lang="es-ES" dirty="0"/>
          </a:p>
        </p:txBody>
      </p:sp>
    </p:spTree>
    <p:extLst>
      <p:ext uri="{BB962C8B-B14F-4D97-AF65-F5344CB8AC3E}">
        <p14:creationId xmlns:p14="http://schemas.microsoft.com/office/powerpoint/2010/main" val="38425510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548680"/>
            <a:ext cx="7992888" cy="5509200"/>
          </a:xfrm>
          <a:prstGeom prst="rect">
            <a:avLst/>
          </a:prstGeom>
          <a:noFill/>
        </p:spPr>
        <p:txBody>
          <a:bodyPr wrap="square" rtlCol="0">
            <a:spAutoFit/>
          </a:bodyPr>
          <a:lstStyle/>
          <a:p>
            <a:r>
              <a:rPr lang="es-ES" sz="3200" dirty="0"/>
              <a:t>Los vehículos que tienen un desgaste acentuado en las partes del motor o que no han sido debidamente entonados arrojan mucho humo por sus tubos de escape y generan una contaminación cientos de veces superior a la que les es normal. Hay dispositivos electrónicos, tales como </a:t>
            </a:r>
            <a:r>
              <a:rPr lang="es-ES" sz="3200" dirty="0" smtClean="0"/>
              <a:t>opacímetros </a:t>
            </a:r>
            <a:r>
              <a:rPr lang="es-ES" sz="3200" dirty="0"/>
              <a:t>y </a:t>
            </a:r>
            <a:r>
              <a:rPr lang="es-ES" sz="3200" dirty="0" smtClean="0"/>
              <a:t>gasómetros </a:t>
            </a:r>
            <a:r>
              <a:rPr lang="es-ES" sz="3200" dirty="0"/>
              <a:t>que permiten evaluar la composición y el volumen de los gases residuales que son arrojados por los sistemas de escape de los vehículos.</a:t>
            </a:r>
          </a:p>
        </p:txBody>
      </p:sp>
    </p:spTree>
    <p:extLst>
      <p:ext uri="{BB962C8B-B14F-4D97-AF65-F5344CB8AC3E}">
        <p14:creationId xmlns:p14="http://schemas.microsoft.com/office/powerpoint/2010/main" val="33494971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43608" y="836712"/>
            <a:ext cx="7056784" cy="5293757"/>
          </a:xfrm>
          <a:prstGeom prst="rect">
            <a:avLst/>
          </a:prstGeom>
          <a:noFill/>
        </p:spPr>
        <p:txBody>
          <a:bodyPr wrap="square" rtlCol="0">
            <a:spAutoFit/>
          </a:bodyPr>
          <a:lstStyle/>
          <a:p>
            <a:r>
              <a:rPr lang="es-ES" sz="3200" dirty="0" smtClean="0"/>
              <a:t>Ciclo Otto y diésel</a:t>
            </a:r>
          </a:p>
          <a:p>
            <a:endParaRPr lang="es-ES" dirty="0"/>
          </a:p>
          <a:p>
            <a:r>
              <a:rPr lang="es-ES" dirty="0" smtClean="0"/>
              <a:t>El ciclo Otto es el ciclo termodinámico que se aplica en los motores de combustión interna de encendido provocado (motores de gasolina). Se caracteriza porque en una primera aproximación teórica, todo el calor se aporta a volumen constante. </a:t>
            </a:r>
          </a:p>
          <a:p>
            <a:r>
              <a:rPr lang="es-ES" dirty="0" smtClean="0"/>
              <a:t> </a:t>
            </a:r>
            <a:r>
              <a:rPr lang="es-ES" dirty="0" smtClean="0">
                <a:hlinkClick r:id="rId2"/>
              </a:rPr>
              <a:t>http://es.wikipedia.org/wiki/Ciclo_Otto</a:t>
            </a:r>
            <a:endParaRPr lang="es-ES" dirty="0" smtClean="0"/>
          </a:p>
          <a:p>
            <a:endParaRPr lang="es-ES" dirty="0"/>
          </a:p>
          <a:p>
            <a:r>
              <a:rPr lang="es-ES" dirty="0" smtClean="0"/>
              <a:t>El ciclo del motor diésel lento (en contraposición al ciclo rápido, más aproximado a la realidad) ideal de cuatro tiempos es una idealización del diagrama del indicador de un motor Diésel, en el que se omiten las fases de renovación de la carga., y se asume que el fluido termodinámico que evoluciona es un gas perfecto, en general aire. Además, se acepta que todos los procesos son ideales y reversibles, y que se realizan sobre el mismo fluido</a:t>
            </a:r>
          </a:p>
          <a:p>
            <a:endParaRPr lang="es-ES" dirty="0"/>
          </a:p>
        </p:txBody>
      </p:sp>
    </p:spTree>
    <p:extLst>
      <p:ext uri="{BB962C8B-B14F-4D97-AF65-F5344CB8AC3E}">
        <p14:creationId xmlns:p14="http://schemas.microsoft.com/office/powerpoint/2010/main" val="26567584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260648"/>
            <a:ext cx="8784976" cy="6408712"/>
          </a:xfrm>
          <a:prstGeom prst="rect">
            <a:avLst/>
          </a:prstGeom>
        </p:spPr>
      </p:pic>
    </p:spTree>
    <p:extLst>
      <p:ext uri="{BB962C8B-B14F-4D97-AF65-F5344CB8AC3E}">
        <p14:creationId xmlns:p14="http://schemas.microsoft.com/office/powerpoint/2010/main" val="6145682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476672"/>
            <a:ext cx="7992888" cy="4893647"/>
          </a:xfrm>
          <a:prstGeom prst="rect">
            <a:avLst/>
          </a:prstGeom>
          <a:noFill/>
        </p:spPr>
        <p:txBody>
          <a:bodyPr wrap="square" rtlCol="0">
            <a:spAutoFit/>
          </a:bodyPr>
          <a:lstStyle/>
          <a:p>
            <a:r>
              <a:rPr lang="es-ES" sz="2400" b="1" dirty="0" smtClean="0"/>
              <a:t>Fase 1: admisión  </a:t>
            </a:r>
          </a:p>
          <a:p>
            <a:r>
              <a:rPr lang="es-ES" sz="2400" dirty="0" smtClean="0"/>
              <a:t>Durante </a:t>
            </a:r>
            <a:r>
              <a:rPr lang="es-ES" sz="2400" dirty="0"/>
              <a:t>la primera fase, el pistón se desplaza hasta el PMI (Punto Muerto Inferior) y la válvula de admisión permanece abierta, permitiendo que se aspire la mezcla de combustible y aire hacia </a:t>
            </a:r>
            <a:endParaRPr lang="es-ES" sz="2400" dirty="0" smtClean="0"/>
          </a:p>
          <a:p>
            <a:r>
              <a:rPr lang="es-ES" sz="2400" dirty="0" smtClean="0"/>
              <a:t>dentro </a:t>
            </a:r>
            <a:r>
              <a:rPr lang="es-ES" sz="2400" dirty="0"/>
              <a:t>del cilindro (esto no significa que entre de forma gaseosa).</a:t>
            </a:r>
          </a:p>
          <a:p>
            <a:r>
              <a:rPr lang="es-ES" sz="2400" b="1" dirty="0" smtClean="0"/>
              <a:t>Fase 2 : compresión  </a:t>
            </a:r>
          </a:p>
          <a:p>
            <a:r>
              <a:rPr lang="es-ES" sz="2400" dirty="0" smtClean="0"/>
              <a:t>Durante </a:t>
            </a:r>
            <a:r>
              <a:rPr lang="es-ES" sz="2400" dirty="0"/>
              <a:t>la segunda fase las válvulas permanecen cerradas y el pistón se mueve hacia el PMS, comprimiendo la mezcla de aire y combustible. Cuando el pistón llega al final de esta fase, la bujía se activa y enciende la mezcla</a:t>
            </a:r>
            <a:r>
              <a:rPr lang="es-ES" sz="2400" dirty="0" smtClean="0"/>
              <a:t>.</a:t>
            </a:r>
            <a:endParaRPr lang="es-ES" sz="2400" dirty="0"/>
          </a:p>
        </p:txBody>
      </p:sp>
    </p:spTree>
    <p:extLst>
      <p:ext uri="{BB962C8B-B14F-4D97-AF65-F5344CB8AC3E}">
        <p14:creationId xmlns:p14="http://schemas.microsoft.com/office/powerpoint/2010/main" val="27802861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755576" y="620688"/>
            <a:ext cx="7560840" cy="4524315"/>
          </a:xfrm>
          <a:prstGeom prst="rect">
            <a:avLst/>
          </a:prstGeom>
          <a:noFill/>
        </p:spPr>
        <p:txBody>
          <a:bodyPr wrap="square" rtlCol="0">
            <a:spAutoFit/>
          </a:bodyPr>
          <a:lstStyle/>
          <a:p>
            <a:r>
              <a:rPr lang="es-ES" sz="2400" b="1" dirty="0"/>
              <a:t>Fase 3 : explosión</a:t>
            </a:r>
          </a:p>
          <a:p>
            <a:r>
              <a:rPr lang="es-ES" sz="2000" dirty="0"/>
              <a:t> Durante la tercera fase, se produce la combustión de la mezcla, liberando energía que provoca la expansión de los gases y el movimiento del pistón hacia el PMI. Se produce la transformación de la energía química contenida en el combustible en energía mecánica trasmitida al pistón, que la trasmite a la biela, y la biela la trasmite al cigüeñal, de donde se toma para su utilización.</a:t>
            </a:r>
          </a:p>
          <a:p>
            <a:r>
              <a:rPr lang="es-ES" sz="2400" b="1" dirty="0"/>
              <a:t>Fase 4 : escape </a:t>
            </a:r>
          </a:p>
          <a:p>
            <a:r>
              <a:rPr lang="es-ES" sz="2000" dirty="0"/>
              <a:t>En la cuarta fase se abre la válvula de escape y el pistón se mueve hacia el PMS (Punto Muerto Superior), expulsando los gases producidos durante la combustión y quedando preparado para empezar un nuevo ciclo (renovación de la carga)</a:t>
            </a:r>
          </a:p>
        </p:txBody>
      </p:sp>
    </p:spTree>
    <p:extLst>
      <p:ext uri="{BB962C8B-B14F-4D97-AF65-F5344CB8AC3E}">
        <p14:creationId xmlns:p14="http://schemas.microsoft.com/office/powerpoint/2010/main" val="4491141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404664"/>
            <a:ext cx="7848872" cy="6247864"/>
          </a:xfrm>
          <a:prstGeom prst="rect">
            <a:avLst/>
          </a:prstGeom>
          <a:noFill/>
        </p:spPr>
        <p:txBody>
          <a:bodyPr wrap="square" rtlCol="0">
            <a:spAutoFit/>
          </a:bodyPr>
          <a:lstStyle/>
          <a:p>
            <a:r>
              <a:rPr lang="es-ES" sz="2000" b="1" dirty="0"/>
              <a:t>¿Qué contaminantes emiten los vehículos y cuáles son sus efectos sobre la salud?</a:t>
            </a:r>
          </a:p>
          <a:p>
            <a:endParaRPr lang="es-ES" dirty="0"/>
          </a:p>
          <a:p>
            <a:r>
              <a:rPr lang="es-ES" dirty="0"/>
              <a:t>Los vehículos emiten tres contaminantes principales: </a:t>
            </a:r>
            <a:r>
              <a:rPr lang="es-ES" b="1" dirty="0">
                <a:solidFill>
                  <a:srgbClr val="FF0000"/>
                </a:solidFill>
              </a:rPr>
              <a:t>hidrocarburos, óxidos de nitrógeno </a:t>
            </a:r>
            <a:r>
              <a:rPr lang="es-ES" dirty="0"/>
              <a:t>y </a:t>
            </a:r>
            <a:r>
              <a:rPr lang="es-ES" b="1" dirty="0">
                <a:solidFill>
                  <a:srgbClr val="FF0000"/>
                </a:solidFill>
              </a:rPr>
              <a:t>monóxido de carbono</a:t>
            </a:r>
            <a:r>
              <a:rPr lang="es-ES" dirty="0"/>
              <a:t>.</a:t>
            </a:r>
          </a:p>
          <a:p>
            <a:endParaRPr lang="es-ES" dirty="0"/>
          </a:p>
          <a:p>
            <a:r>
              <a:rPr lang="es-ES" dirty="0"/>
              <a:t>Los hidrocarburos reaccionan con los óxidos de nitrógeno por acción de la luz solar y a temperaturas elevadas, formando ozono a nivel del suelo, el cual puede causar irritación de los ojos, tos, jadeo, insuficiencia respiratoria y trastornos pulmonares permanentes.</a:t>
            </a:r>
          </a:p>
          <a:p>
            <a:r>
              <a:rPr lang="es-ES" dirty="0"/>
              <a:t>Los óxidos de nitrógeno (NOX) contribuyen a la formación de ozono y de lluvia ácida, además de afectar la calidad del agua.</a:t>
            </a:r>
          </a:p>
          <a:p>
            <a:r>
              <a:rPr lang="es-ES" dirty="0"/>
              <a:t>El monóxido de carbono es un gas incoloro letal que reduce el flujo de oxígeno en el torrente sanguíneo y puede afectar las funciones cerebrales y la visión. En las zonas urbanas, los vehículos son responsables de nada menos que el 90 por ciento del monóxido de carbono del aire.</a:t>
            </a:r>
          </a:p>
          <a:p>
            <a:r>
              <a:rPr lang="es-ES" dirty="0"/>
              <a:t>Los vehículos a motor también emiten grandes cantidades de dióxido de carbono, el cual atrapa la radiación solar reflejada por la superficie terrestre, causando así el calentamiento global.</a:t>
            </a:r>
          </a:p>
          <a:p>
            <a:endParaRPr lang="es-ES" dirty="0"/>
          </a:p>
          <a:p>
            <a:r>
              <a:rPr lang="es-ES" dirty="0"/>
              <a:t> </a:t>
            </a:r>
          </a:p>
        </p:txBody>
      </p:sp>
    </p:spTree>
    <p:extLst>
      <p:ext uri="{BB962C8B-B14F-4D97-AF65-F5344CB8AC3E}">
        <p14:creationId xmlns:p14="http://schemas.microsoft.com/office/powerpoint/2010/main" val="40533627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88640"/>
            <a:ext cx="8712968" cy="6552728"/>
          </a:xfrm>
          <a:prstGeom prst="rect">
            <a:avLst/>
          </a:prstGeom>
        </p:spPr>
      </p:pic>
    </p:spTree>
    <p:extLst>
      <p:ext uri="{BB962C8B-B14F-4D97-AF65-F5344CB8AC3E}">
        <p14:creationId xmlns:p14="http://schemas.microsoft.com/office/powerpoint/2010/main" val="34715291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260648"/>
            <a:ext cx="8784976" cy="6336704"/>
          </a:xfrm>
          <a:prstGeom prst="rect">
            <a:avLst/>
          </a:prstGeom>
        </p:spPr>
      </p:pic>
    </p:spTree>
    <p:extLst>
      <p:ext uri="{BB962C8B-B14F-4D97-AF65-F5344CB8AC3E}">
        <p14:creationId xmlns:p14="http://schemas.microsoft.com/office/powerpoint/2010/main" val="993324594"/>
      </p:ext>
    </p:extLst>
  </p:cSld>
  <p:clrMapOvr>
    <a:masterClrMapping/>
  </p:clrMapOvr>
  <p:timing>
    <p:tnLst>
      <p:par>
        <p:cTn id="1" dur="indefinite" restart="never" nodeType="tmRoot"/>
      </p:par>
    </p:tnLst>
  </p:timing>
</p:sld>
</file>

<file path=ppt/theme/theme1.xml><?xml version="1.0" encoding="utf-8"?>
<a:theme xmlns:a="http://schemas.openxmlformats.org/drawingml/2006/main" name="Compuesto">
  <a:themeElements>
    <a:clrScheme name="Compuesto">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Compuesto">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mpuesto">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100000"/>
                <a:shade val="80000"/>
                <a:satMod val="110000"/>
                <a:lumMod val="80000"/>
              </a:schemeClr>
            </a:gs>
            <a:gs pos="79000">
              <a:schemeClr val="phClr">
                <a:tint val="100000"/>
                <a:shade val="90000"/>
                <a:satMod val="105000"/>
                <a:lumMod val="100000"/>
              </a:schemeClr>
            </a:gs>
            <a:gs pos="100000">
              <a:schemeClr val="phClr">
                <a:tint val="95000"/>
                <a:shade val="100000"/>
                <a:satMod val="110000"/>
                <a:lumMod val="115000"/>
              </a:schemeClr>
            </a:gs>
          </a:gsLst>
          <a:lin ang="5400000" scaled="0"/>
        </a:gradFill>
        <a:gradFill rotWithShape="1">
          <a:gsLst>
            <a:gs pos="0">
              <a:schemeClr val="phClr">
                <a:tint val="90000"/>
                <a:shade val="100000"/>
                <a:satMod val="100000"/>
                <a:lumMod val="110000"/>
              </a:schemeClr>
            </a:gs>
            <a:gs pos="83000">
              <a:schemeClr val="phClr">
                <a:shade val="75000"/>
                <a:satMod val="200000"/>
              </a:schemeClr>
            </a:gs>
            <a:gs pos="100000">
              <a:schemeClr val="phClr">
                <a:shade val="90000"/>
                <a:satMod val="200000"/>
              </a:schemeClr>
            </a:gs>
          </a:gsLst>
          <a:path path="circle">
            <a:fillToRect l="75000" t="100000" b="3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Composite</Template>
  <TotalTime>222</TotalTime>
  <Words>1492</Words>
  <Application>Microsoft Office PowerPoint</Application>
  <PresentationFormat>Presentación en pantalla (4:3)</PresentationFormat>
  <Paragraphs>79</Paragraphs>
  <Slides>20</Slides>
  <Notes>0</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Compuesto</vt:lpstr>
      <vt:lpstr>Proyecto de nivelación complementarias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de nivelación complementarias</dc:title>
  <dc:creator>MANY</dc:creator>
  <cp:lastModifiedBy>Dj Cone's</cp:lastModifiedBy>
  <cp:revision>15</cp:revision>
  <dcterms:created xsi:type="dcterms:W3CDTF">2013-01-13T19:19:40Z</dcterms:created>
  <dcterms:modified xsi:type="dcterms:W3CDTF">2013-06-06T01:35:21Z</dcterms:modified>
</cp:coreProperties>
</file>